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4" r:id="rId8"/>
    <p:sldId id="271" r:id="rId9"/>
    <p:sldId id="272" r:id="rId10"/>
    <p:sldId id="265" r:id="rId11"/>
    <p:sldId id="275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D4FD5-30D7-377D-79EE-8DF479DFC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4F343A9-8AE7-C057-4BC3-03C88EBAC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AF6564-1A45-1835-4998-8B18D3BD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3840F2-B62B-D435-BD3B-49B3C5D8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1757F0D-2460-A2CE-EE26-67C57C8B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21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860B07-9501-1C55-8A2D-A9A4E633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11AED71-AC54-2C2E-D705-FB9549574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7FB8E8-E846-C398-0050-CADF6443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870422-6409-8E71-5A83-EEFEBF2B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E7A758-D968-87BA-4BE4-9F336F08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850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23116F6-1406-2F47-BED8-DE4B24588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753C698-6836-DB0B-2B10-C6CC82E78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6AB1CA-B7AA-1169-E74F-3737BB1F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D6A70-ED7B-1AD7-DE00-31125F5E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2FBEB0-FA01-8718-4CAE-28B0537B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343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8DBF23-6FB4-36AB-527F-07F04571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CBD2B0-61C0-4E05-3738-E18FDF050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066452-3436-A44C-CA9C-F7DFBE20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5C2EC1-8740-5271-4C02-6CDBA873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4D6510-98A9-B4B7-3348-32CFAD0B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46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5F58FC-8138-5D75-3AB3-7A0ED3FA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491073-031A-95C3-2A60-9A92A7C4B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ED10EEC-73F8-CFC9-1C23-B8F34ECD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802E2E-A4E5-940C-295D-1DF37973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364984-F8B8-9B57-3F03-3421592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72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F3C5DF-09C3-64F7-6DF8-3CF4D45A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5683E1-C009-5DD9-D1B2-7E0F735D5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90C445B-207B-71AD-0111-4B42155D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135339-8C30-CEAC-00FE-348DBDB5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E253F4-2B7A-3DFC-1C45-5710149A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D2E436-5A77-F863-EC07-58521C97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061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93B591-EB0C-955B-A4EE-F68CE6AC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B9362D-9D44-1FBC-1AE7-61FA41342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A9B0FD-34A6-AFD2-8220-BFBA92FB0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0BDC862-AB9E-60C6-C18E-B95FD0D6E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A239232-0D0F-C82E-ED4D-FBAC1CDE4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A81E0AA-50F2-8B22-D63D-899BADCC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C15C1B6-8BB0-F4A4-2FB1-9F4F6F9D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C59870-A820-76A0-47FD-52670CDB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77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8B520C-1562-EE0E-53DF-F14141EB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C9651E9-C01A-7B94-1D20-504391A8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96F548B-362C-7D87-7EE4-D6C79193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5A3ECD3-EEAA-0B9E-B507-C4917002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67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9F7795E-5E19-911B-E0E6-D4299185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DC30FEA-F743-2F92-4BCD-43872E60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40145CA-977C-EC2B-01C9-6CDE7382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03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748AFC-14EE-7B36-F024-0D26193A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9057E1-39E2-E55D-A28D-1B6E1857B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3BA83B3-6BE4-F5E2-9253-E05A50EE0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021FBDF-2D15-FD75-9272-406C502A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25B289-FC6F-E886-7976-70A69D68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FD1B96A-C99F-5E52-634D-07BDD135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5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D2959D-49FE-6BB1-2BE5-35F17975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D6F23DE-DC94-05EC-046B-8ED52CE56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015FFD9-F1F8-8209-CD9E-EEA5D83EA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30CCEF-4155-7EFB-6F48-643C2DF4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04C1EAA-CEC9-848B-FDAA-6A212D6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F5F5660-CA6C-36AA-3024-7B96142D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437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4BA901A-8763-6E06-CE79-6D20B640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51602D1-DAEF-EE7E-05DE-2C0EE3832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DF4A64-AFEB-F546-034E-DE3D93035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C76F-A322-4DAC-B90B-D971D1AE7DB5}" type="datetimeFigureOut">
              <a:rPr lang="es-CO" smtClean="0"/>
              <a:t>10/10/2024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18E1FA-C102-0939-04C5-52C77F6FF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90D1C06-D9F3-6F06-227B-59E521C8C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B33F-C2E4-4709-8089-32B7034AD4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2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0F7BCE-7B26-2A25-72B9-CFBBE10F5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FFF852-D767-011D-3FB5-845775C11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7A169B4-538A-79ED-3CDA-42D4B4743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47730" y="1259155"/>
            <a:ext cx="8743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  <a:p>
            <a:pPr lvl="0"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VALORES DEL SERVICIO PUBLICO</a:t>
            </a:r>
            <a:r>
              <a:rPr lang="es-CO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71" y="2994186"/>
            <a:ext cx="3237257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75DD2B-920D-FE0D-0CAA-EFF878056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F957F0-49E9-D2FA-65B1-2FE20AF5A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AE182E-C83E-E60E-711C-3F0DD891E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06BCB9F-05DD-FC87-BAE7-CC92CA981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73" y="2249584"/>
            <a:ext cx="6913463" cy="38164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76111" y="1286954"/>
            <a:ext cx="691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</p:spTree>
    <p:extLst>
      <p:ext uri="{BB962C8B-B14F-4D97-AF65-F5344CB8AC3E}">
        <p14:creationId xmlns:p14="http://schemas.microsoft.com/office/powerpoint/2010/main" val="20858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7013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88095" y="3843063"/>
            <a:ext cx="3371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1F1F1F"/>
                </a:solidFill>
                <a:latin typeface="Google Sans"/>
              </a:rPr>
              <a:t>.</a:t>
            </a:r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50" y="3125738"/>
            <a:ext cx="7413379" cy="234106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62453" y="1890921"/>
            <a:ext cx="5844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</p:spTree>
    <p:extLst>
      <p:ext uri="{BB962C8B-B14F-4D97-AF65-F5344CB8AC3E}">
        <p14:creationId xmlns:p14="http://schemas.microsoft.com/office/powerpoint/2010/main" val="2085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BAAE94-7634-67B5-A968-425756C9D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3429D2-09AC-6A38-24B0-4C9BD7EE2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10148" y="1378459"/>
            <a:ext cx="691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91368" y="2444890"/>
            <a:ext cx="8009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El Código de Integridad hace parte del Modelo Integrado de Planeación y Gestión, versión 2, el cual fue adoptado mediante el Decreto Nacional 1499 del 11 de septiembre de 2017 y aplica a todas las entidades y organismos públicos, independientemente de su naturaleza jurídica, rama del poder público o nivel al que pertenezcan, incluyendo a todos los organismos y entidades del Distrito Capital.</a:t>
            </a:r>
          </a:p>
        </p:txBody>
      </p:sp>
    </p:spTree>
    <p:extLst>
      <p:ext uri="{BB962C8B-B14F-4D97-AF65-F5344CB8AC3E}">
        <p14:creationId xmlns:p14="http://schemas.microsoft.com/office/powerpoint/2010/main" val="37624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BAAE94-7634-67B5-A968-425756C9D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3429D2-09AC-6A38-24B0-4C9BD7EE2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10148" y="1378459"/>
            <a:ext cx="691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83036" y="2274838"/>
            <a:ext cx="7976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Es así como nace este Código de Integridad. Un Código que, de manera muy sencilla pero poderosa, nos sirva de guía, sello e ideal de cómo debemos ser y obrar los servidores públicos Colombianos, por el hecho mismo de servir a la ciudadanía.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58" y="4213830"/>
            <a:ext cx="2621507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BAAE94-7634-67B5-A968-425756C9D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3429D2-09AC-6A38-24B0-4C9BD7EE2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10148" y="1378459"/>
            <a:ext cx="691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66509" y="2604932"/>
            <a:ext cx="84058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Mediante Resolución 100-02-388 del 28 de diciembre 2018 se adopta el código de integridad del Instituto Municipal del Deporte y la Recreación. Que acoge los principios, valores y directrices que enmarcan y orientan la conducta de sus servidores. Link Pagina Web IMDERTY</a:t>
            </a:r>
            <a:r>
              <a:rPr lang="es-CO" sz="2400" dirty="0" smtClean="0">
                <a:solidFill>
                  <a:prstClr val="black"/>
                </a:solidFill>
                <a:latin typeface="Trebuchet MS" panose="020B0603020202020204"/>
              </a:rPr>
              <a:t>.</a:t>
            </a:r>
            <a:endParaRPr lang="es-CO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06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BAAE94-7634-67B5-A968-425756C9D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3429D2-09AC-6A38-24B0-4C9BD7EE2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66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10148" y="1378459"/>
            <a:ext cx="691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79931" y="2242565"/>
            <a:ext cx="95075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En la etapa investigativa del Departamento Administrativo de la Función Pública al crear un Código de Integridad e identifico los cinco valores más importantes del servicio público que son:</a:t>
            </a:r>
          </a:p>
          <a:p>
            <a:pPr marL="342900" lvl="0" indent="-342900">
              <a:buFontTx/>
              <a:buChar char="-"/>
            </a:pPr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HONESTIDAD</a:t>
            </a:r>
          </a:p>
          <a:p>
            <a:pPr marL="342900" lvl="0" indent="-342900">
              <a:buFontTx/>
              <a:buChar char="-"/>
            </a:pPr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RESPETO </a:t>
            </a:r>
          </a:p>
          <a:p>
            <a:pPr marL="342900" lvl="0" indent="-342900">
              <a:buFontTx/>
              <a:buChar char="-"/>
            </a:pPr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COMPROMISO </a:t>
            </a:r>
          </a:p>
          <a:p>
            <a:pPr marL="342900" lvl="0" indent="-342900">
              <a:buFontTx/>
              <a:buChar char="-"/>
            </a:pPr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DILIGENCIA </a:t>
            </a:r>
          </a:p>
          <a:p>
            <a:pPr marL="342900" lvl="0" indent="-342900">
              <a:buFontTx/>
              <a:buChar char="-"/>
            </a:pPr>
            <a:r>
              <a:rPr lang="es-CO" sz="2400" dirty="0">
                <a:solidFill>
                  <a:prstClr val="black"/>
                </a:solidFill>
                <a:latin typeface="Trebuchet MS" panose="020B0603020202020204"/>
              </a:rPr>
              <a:t>JUSTICIA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39" y="3666183"/>
            <a:ext cx="338967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8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98990" y="2004577"/>
            <a:ext cx="67044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Google Sans"/>
              </a:rPr>
              <a:t>                      </a:t>
            </a:r>
            <a:r>
              <a:rPr lang="es-MX" sz="4000" b="1" dirty="0" smtClean="0">
                <a:latin typeface="Google Sans"/>
              </a:rPr>
              <a:t>HONESTIDAD</a:t>
            </a:r>
          </a:p>
          <a:p>
            <a:pPr algn="just"/>
            <a:r>
              <a:rPr lang="es-MX" sz="2600" dirty="0" smtClean="0">
                <a:latin typeface="Google Sans"/>
              </a:rPr>
              <a:t>Actuar </a:t>
            </a:r>
            <a:r>
              <a:rPr lang="es-MX" sz="2600" dirty="0">
                <a:latin typeface="Google Sans"/>
              </a:rPr>
              <a:t>siempre con fundamento en la verdad, cumpliendo los deberes con transparencia y rectitud, favoreciendo el interés general.</a:t>
            </a:r>
            <a:endParaRPr lang="es-CO" sz="2600" dirty="0"/>
          </a:p>
        </p:txBody>
      </p:sp>
      <p:sp>
        <p:nvSpPr>
          <p:cNvPr id="18" name="Rectángulo 17"/>
          <p:cNvSpPr/>
          <p:nvPr/>
        </p:nvSpPr>
        <p:spPr>
          <a:xfrm>
            <a:off x="2791646" y="1296691"/>
            <a:ext cx="5844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338" y="4009154"/>
            <a:ext cx="3999125" cy="22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2754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88095" y="3843063"/>
            <a:ext cx="3371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1F1F1F"/>
                </a:solidFill>
                <a:latin typeface="Google Sans"/>
              </a:rPr>
              <a:t>.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2474083" y="2872461"/>
            <a:ext cx="77282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rgbClr val="040C28"/>
                </a:solidFill>
                <a:latin typeface="Google Sans"/>
              </a:rPr>
              <a:t>Reconozco, valoro </a:t>
            </a:r>
            <a:r>
              <a:rPr lang="es-MX" sz="2800" dirty="0">
                <a:solidFill>
                  <a:srgbClr val="040C28"/>
                </a:solidFill>
                <a:latin typeface="Google Sans"/>
              </a:rPr>
              <a:t>y trato de manera digna a todas las personas, con sus virtudes y defectos, sin importar su labor, su </a:t>
            </a:r>
            <a:r>
              <a:rPr lang="es-MX" sz="2800" dirty="0" smtClean="0">
                <a:solidFill>
                  <a:srgbClr val="040C28"/>
                </a:solidFill>
                <a:latin typeface="Google Sans"/>
              </a:rPr>
              <a:t>procedencia, títulos o </a:t>
            </a:r>
            <a:r>
              <a:rPr lang="es-MX" sz="2800" dirty="0">
                <a:solidFill>
                  <a:srgbClr val="040C28"/>
                </a:solidFill>
                <a:latin typeface="Google Sans"/>
              </a:rPr>
              <a:t>cualquier otra condición</a:t>
            </a:r>
            <a:r>
              <a:rPr lang="es-MX" dirty="0">
                <a:solidFill>
                  <a:srgbClr val="474747"/>
                </a:solidFill>
                <a:latin typeface="Google Sans"/>
              </a:rPr>
              <a:t>.</a:t>
            </a:r>
            <a:endParaRPr lang="es-CO" dirty="0"/>
          </a:p>
        </p:txBody>
      </p:sp>
      <p:sp>
        <p:nvSpPr>
          <p:cNvPr id="13" name="4 CuadroTexto"/>
          <p:cNvSpPr txBox="1"/>
          <p:nvPr/>
        </p:nvSpPr>
        <p:spPr>
          <a:xfrm>
            <a:off x="2474083" y="1327829"/>
            <a:ext cx="7416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  <a:p>
            <a:pPr algn="ctr"/>
            <a:r>
              <a:rPr lang="es-CO" dirty="0">
                <a:solidFill>
                  <a:prstClr val="black"/>
                </a:solidFill>
                <a:latin typeface="Trebuchet MS" panose="020B0603020202020204"/>
              </a:rPr>
              <a:t> 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2474083" y="2120354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prstClr val="black"/>
                </a:solidFill>
                <a:latin typeface="Trebuchet MS" panose="020B0603020202020204"/>
              </a:rPr>
              <a:t>RESPETO</a:t>
            </a:r>
            <a:r>
              <a:rPr lang="es-CO" sz="4400" b="1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endParaRPr lang="es-CO" sz="4400" b="1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12" y="4567754"/>
            <a:ext cx="3322695" cy="19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BAAE94-7634-67B5-A968-425756C9D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3429D2-09AC-6A38-24B0-4C9BD7EE2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10148" y="1378459"/>
            <a:ext cx="691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148" y="2170290"/>
            <a:ext cx="6986622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49F386-880C-CC35-0477-3FEE2D55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BAAE94-7634-67B5-A968-425756C9D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3429D2-09AC-6A38-24B0-4C9BD7EE2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770CCC0-F44B-ABDE-8753-356418B4D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10148" y="1378459"/>
            <a:ext cx="691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prstClr val="black"/>
                </a:solidFill>
                <a:latin typeface="Trebuchet MS" panose="020B0603020202020204"/>
              </a:rPr>
              <a:t>CODIGO DE INTEGRIDAD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75" y="2206870"/>
            <a:ext cx="713293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296</Words>
  <Application>Microsoft Office PowerPoint</Application>
  <PresentationFormat>Panorámica</PresentationFormat>
  <Paragraphs>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Google Sans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TALENTO HUMANO</cp:lastModifiedBy>
  <cp:revision>11</cp:revision>
  <dcterms:created xsi:type="dcterms:W3CDTF">2024-10-09T15:30:33Z</dcterms:created>
  <dcterms:modified xsi:type="dcterms:W3CDTF">2024-10-10T15:02:59Z</dcterms:modified>
</cp:coreProperties>
</file>